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3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B85A6D-FF83-88AE-0873-146AA24AE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328132-2A3F-688D-357C-11F8CD64A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F9EF10-C950-455C-05CB-E53CD86FA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5C0125-4C0C-DB98-35B0-949D6F9A2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09DA23-AB76-D850-2E77-B436B30EF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863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09581D-5623-43BD-5438-CE454247C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6D2898-3302-7E39-E79E-EEBC1862A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D215B0-E986-058B-0043-4E0B7EE03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1E51DE-76A7-30E6-C703-1E6B641E6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21AFE8-3A2A-CD75-ADF6-6BAEA33B7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591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D65A8C3-9C54-2067-B3A6-ABDE2E78B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666526-218D-F1E2-1727-F3126E85A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0C0D10-444D-E447-A083-FBC3E1DC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CB1BD3-EA3C-6253-85BA-DD114F5F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DF647F-E780-5113-85F1-A2862BF1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513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0FF7FD-390E-04D9-A5C9-3E04FF89D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70F932-8877-D37E-0F07-C4DAE5861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D58349-D5AB-22D3-2AE4-8A0765383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9FD96B-F034-B0D7-025B-B1C2400CD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DC655C-2512-45E9-CC34-2B137813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167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890C6F-CF82-E0EF-9AFE-998FB4C6F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1976CB-72F5-F87B-5446-46B8FB71C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DE9087-F11E-C59D-9EDD-4EB0CD488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0D30F6-A052-2C84-1FA0-5AB3B76C1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09E093-9110-10A7-5CE8-D2B7A2BD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70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9AE172-4069-531D-ED42-8C6555186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3149F6-4DD6-5FF2-65A6-0D23C2812F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EAA990-67F9-FB5D-59D1-5C76F43A1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AE4D1A-0D24-27D9-4514-458D7706B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6EE74B-D682-5E4D-956C-7A48E4B7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0E8E6E-EE04-E528-D01D-06D9B69CA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153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C1CB4B-A07E-A467-49EC-C97AA297A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6FC2D0-852A-D768-E8AB-D8255B4AF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1D035D-6EDA-55C9-B4E9-4252D46A5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295FEA-A9FA-AB2B-D195-91EE97E659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23D3938-D895-B42A-5B7A-526057CB6A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28674C-2B7B-7F70-109E-2D96D5AD0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69D35AE-657D-171E-4E81-6892167B5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231F803-5E9B-D6CA-28B0-78070894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5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51538D-ADEF-FE89-D3E6-20DA502B7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A1BAE3-6466-EE2D-6E44-DC1B2E690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01EC98-5D9C-972D-235F-D0D7343DC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D86FE1D-4BDE-128E-81D1-44C89B7E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07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B877154-1CE8-6AA0-4F30-0CAF3A715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EDB175E-8C10-B5DF-30DE-56FCFEAC3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B80181-2A87-F9F6-2A6D-37970E0D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20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8C85E0-CC80-6ACB-B41D-6D6764E0A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992299-92ED-ECF2-ED02-9D17B84A5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8D63D7-B5DC-8AA4-F263-0CEE096CD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783C611-2585-34B5-4048-C177AD82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D9294B-9C6B-6044-AAB6-4E5485319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7A2FB2-FFF0-804B-1F14-91224BFB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88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F737C0-A234-41F8-4851-ABA545640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B91864A-1FCF-4336-BEA9-C0E13F3C0B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7794C0-876A-4D50-A397-D9342706B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3E4400-94E7-2670-FDA7-E972B39E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F77A554-D915-82EC-CF14-8CC29168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F30A99-C9E8-2A7B-7718-83872BF93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61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ACAEF4F-1856-1ED9-DBD7-B50E70DFB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199AD57-8EBE-A02F-6C13-3E6A570D35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E8B448-5445-659A-D0FF-9AD5B46B6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9C4EFB-03B2-4BD3-B7F8-D59F78EA42CD}" type="datetimeFigureOut">
              <a:rPr lang="fr-FR" smtClean="0"/>
              <a:t>08/07/2024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FCA0F4-0506-4C62-0457-1DC33D1E4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079538-F2BC-2BB8-E547-0B103188F6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607391-AFC9-4A50-AF47-5446528239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62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evasan@cht.p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BD4F0402-7401-84B0-6594-210A3B047BF8}"/>
              </a:ext>
            </a:extLst>
          </p:cNvPr>
          <p:cNvGrpSpPr/>
          <p:nvPr/>
        </p:nvGrpSpPr>
        <p:grpSpPr>
          <a:xfrm>
            <a:off x="326569" y="1075560"/>
            <a:ext cx="1735294" cy="630078"/>
            <a:chOff x="335278" y="805596"/>
            <a:chExt cx="1558835" cy="630078"/>
          </a:xfrm>
        </p:grpSpPr>
        <p:sp>
          <p:nvSpPr>
            <p:cNvPr id="5" name="Triangle rectangle 4">
              <a:extLst>
                <a:ext uri="{FF2B5EF4-FFF2-40B4-BE49-F238E27FC236}">
                  <a16:creationId xmlns:a16="http://schemas.microsoft.com/office/drawing/2014/main" id="{3358E972-7D40-B046-0A3E-A82927F195DB}"/>
                </a:ext>
              </a:extLst>
            </p:cNvPr>
            <p:cNvSpPr/>
            <p:nvPr/>
          </p:nvSpPr>
          <p:spPr>
            <a:xfrm rot="10800000">
              <a:off x="335278" y="805596"/>
              <a:ext cx="1556805" cy="630078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b="1">
                <a:solidFill>
                  <a:srgbClr val="224C66"/>
                </a:solidFill>
              </a:endParaRPr>
            </a:p>
          </p:txBody>
        </p:sp>
        <p:sp>
          <p:nvSpPr>
            <p:cNvPr id="6" name="Triangle rectangle 5">
              <a:extLst>
                <a:ext uri="{FF2B5EF4-FFF2-40B4-BE49-F238E27FC236}">
                  <a16:creationId xmlns:a16="http://schemas.microsoft.com/office/drawing/2014/main" id="{E3FF1F8B-40F7-DFF9-5CE8-3ADB7E924CF3}"/>
                </a:ext>
              </a:extLst>
            </p:cNvPr>
            <p:cNvSpPr/>
            <p:nvPr/>
          </p:nvSpPr>
          <p:spPr>
            <a:xfrm>
              <a:off x="337302" y="805596"/>
              <a:ext cx="1554781" cy="630078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b="1">
                <a:solidFill>
                  <a:srgbClr val="224C66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A2764E7-0C87-F841-CB8C-7307FDBC939D}"/>
                </a:ext>
              </a:extLst>
            </p:cNvPr>
            <p:cNvSpPr/>
            <p:nvPr/>
          </p:nvSpPr>
          <p:spPr>
            <a:xfrm>
              <a:off x="337302" y="805596"/>
              <a:ext cx="1556811" cy="630078"/>
            </a:xfrm>
            <a:prstGeom prst="rect">
              <a:avLst/>
            </a:prstGeom>
            <a:noFill/>
            <a:ln>
              <a:solidFill>
                <a:srgbClr val="224C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b="1" dirty="0">
                  <a:solidFill>
                    <a:srgbClr val="224C66"/>
                  </a:solidFill>
                </a:rPr>
                <a:t>Médecin référent : </a:t>
              </a:r>
              <a:r>
                <a:rPr lang="fr-FR" sz="1000" dirty="0">
                  <a:solidFill>
                    <a:srgbClr val="224C66"/>
                  </a:solidFill>
                </a:rPr>
                <a:t>consultation d’annonce + décision d’Evasan et vérification passeport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EFF5EA0-415C-84BF-6778-C1FB07D70444}"/>
              </a:ext>
            </a:extLst>
          </p:cNvPr>
          <p:cNvSpPr/>
          <p:nvPr/>
        </p:nvSpPr>
        <p:spPr>
          <a:xfrm>
            <a:off x="337303" y="1718077"/>
            <a:ext cx="1603074" cy="369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C00000"/>
                </a:solidFill>
              </a:rPr>
              <a:t>Le patient a-t-il un passeport 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F75CE2-B603-1303-6A40-1E827B494A60}"/>
              </a:ext>
            </a:extLst>
          </p:cNvPr>
          <p:cNvSpPr/>
          <p:nvPr/>
        </p:nvSpPr>
        <p:spPr>
          <a:xfrm>
            <a:off x="431690" y="2922968"/>
            <a:ext cx="1627967" cy="109273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FF0000"/>
                </a:solidFill>
              </a:rPr>
              <a:t>Non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France</a:t>
            </a:r>
            <a:r>
              <a:rPr lang="fr-FR" sz="1000" dirty="0">
                <a:solidFill>
                  <a:srgbClr val="224C66"/>
                </a:solidFill>
              </a:rPr>
              <a:t> : délai à +5 semaines (passeport d’urgence possible sous certaines conditions)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NZ</a:t>
            </a:r>
            <a:r>
              <a:rPr lang="fr-FR" sz="1000" dirty="0">
                <a:solidFill>
                  <a:srgbClr val="224C66"/>
                </a:solidFill>
              </a:rPr>
              <a:t> : délai à +9 semaines (passeport et visa)</a:t>
            </a:r>
            <a:endParaRPr lang="fr-FR" sz="1000" b="1" dirty="0">
              <a:solidFill>
                <a:srgbClr val="224C66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40CC97-AC1D-3619-3A29-964C2497AFD6}"/>
              </a:ext>
            </a:extLst>
          </p:cNvPr>
          <p:cNvSpPr/>
          <p:nvPr/>
        </p:nvSpPr>
        <p:spPr>
          <a:xfrm>
            <a:off x="431691" y="2101348"/>
            <a:ext cx="1627966" cy="75692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00B050"/>
                </a:solidFill>
              </a:rPr>
              <a:t>Oui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France : </a:t>
            </a:r>
            <a:r>
              <a:rPr lang="fr-FR" sz="1000" dirty="0">
                <a:solidFill>
                  <a:srgbClr val="224C66"/>
                </a:solidFill>
              </a:rPr>
              <a:t>pas de délai particulier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NZ</a:t>
            </a:r>
            <a:r>
              <a:rPr lang="fr-FR" sz="1000" dirty="0">
                <a:solidFill>
                  <a:srgbClr val="224C66"/>
                </a:solidFill>
              </a:rPr>
              <a:t> : délai à +4 semaines pour visa</a:t>
            </a:r>
            <a:endParaRPr lang="fr-FR" sz="1000" b="1" dirty="0">
              <a:solidFill>
                <a:srgbClr val="224C66"/>
              </a:solidFill>
            </a:endParaRPr>
          </a:p>
        </p:txBody>
      </p:sp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A2C602AC-567A-22DC-2945-6DAA583334B2}"/>
              </a:ext>
            </a:extLst>
          </p:cNvPr>
          <p:cNvSpPr/>
          <p:nvPr/>
        </p:nvSpPr>
        <p:spPr>
          <a:xfrm>
            <a:off x="179146" y="633858"/>
            <a:ext cx="10950407" cy="381313"/>
          </a:xfrm>
          <a:prstGeom prst="rightArrow">
            <a:avLst/>
          </a:prstGeom>
          <a:solidFill>
            <a:srgbClr val="EEDF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C66B625-3432-DF8D-1B16-011891C1A294}"/>
              </a:ext>
            </a:extLst>
          </p:cNvPr>
          <p:cNvSpPr/>
          <p:nvPr/>
        </p:nvSpPr>
        <p:spPr>
          <a:xfrm>
            <a:off x="287692" y="680514"/>
            <a:ext cx="288000" cy="288000"/>
          </a:xfrm>
          <a:prstGeom prst="ellipse">
            <a:avLst/>
          </a:prstGeom>
          <a:solidFill>
            <a:srgbClr val="224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9E83E4-09FB-FD33-E751-C4327F63FF39}"/>
              </a:ext>
            </a:extLst>
          </p:cNvPr>
          <p:cNvCxnSpPr>
            <a:cxnSpLocks/>
          </p:cNvCxnSpPr>
          <p:nvPr/>
        </p:nvCxnSpPr>
        <p:spPr>
          <a:xfrm flipH="1">
            <a:off x="334344" y="848931"/>
            <a:ext cx="0" cy="5832000"/>
          </a:xfrm>
          <a:prstGeom prst="line">
            <a:avLst/>
          </a:prstGeom>
          <a:ln>
            <a:solidFill>
              <a:srgbClr val="224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id="{BC7E6008-444D-F04A-3FC1-A59B6DF0BE4E}"/>
              </a:ext>
            </a:extLst>
          </p:cNvPr>
          <p:cNvSpPr/>
          <p:nvPr/>
        </p:nvSpPr>
        <p:spPr>
          <a:xfrm>
            <a:off x="2054843" y="680514"/>
            <a:ext cx="288000" cy="288000"/>
          </a:xfrm>
          <a:prstGeom prst="ellipse">
            <a:avLst/>
          </a:prstGeom>
          <a:solidFill>
            <a:srgbClr val="224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DF45B589-ED93-4602-0A1D-16897BBEDBD0}"/>
              </a:ext>
            </a:extLst>
          </p:cNvPr>
          <p:cNvCxnSpPr>
            <a:cxnSpLocks/>
          </p:cNvCxnSpPr>
          <p:nvPr/>
        </p:nvCxnSpPr>
        <p:spPr>
          <a:xfrm flipH="1">
            <a:off x="2101495" y="848931"/>
            <a:ext cx="0" cy="5832000"/>
          </a:xfrm>
          <a:prstGeom prst="line">
            <a:avLst/>
          </a:prstGeom>
          <a:ln>
            <a:solidFill>
              <a:srgbClr val="224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>
            <a:extLst>
              <a:ext uri="{FF2B5EF4-FFF2-40B4-BE49-F238E27FC236}">
                <a16:creationId xmlns:a16="http://schemas.microsoft.com/office/drawing/2014/main" id="{2F70B54B-6AE7-0C74-BBA6-D7F88CF4FB54}"/>
              </a:ext>
            </a:extLst>
          </p:cNvPr>
          <p:cNvSpPr/>
          <p:nvPr/>
        </p:nvSpPr>
        <p:spPr>
          <a:xfrm>
            <a:off x="3821994" y="680514"/>
            <a:ext cx="288000" cy="288000"/>
          </a:xfrm>
          <a:prstGeom prst="ellipse">
            <a:avLst/>
          </a:prstGeom>
          <a:solidFill>
            <a:srgbClr val="224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06B34FA7-69A5-DDEB-52DD-C8437075DC15}"/>
              </a:ext>
            </a:extLst>
          </p:cNvPr>
          <p:cNvCxnSpPr>
            <a:cxnSpLocks/>
          </p:cNvCxnSpPr>
          <p:nvPr/>
        </p:nvCxnSpPr>
        <p:spPr>
          <a:xfrm flipH="1">
            <a:off x="3868646" y="848931"/>
            <a:ext cx="0" cy="5832000"/>
          </a:xfrm>
          <a:prstGeom prst="line">
            <a:avLst/>
          </a:prstGeom>
          <a:ln>
            <a:solidFill>
              <a:srgbClr val="224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lipse 17">
            <a:extLst>
              <a:ext uri="{FF2B5EF4-FFF2-40B4-BE49-F238E27FC236}">
                <a16:creationId xmlns:a16="http://schemas.microsoft.com/office/drawing/2014/main" id="{5DD7AC7A-D540-019B-A700-CC18BF7C3D56}"/>
              </a:ext>
            </a:extLst>
          </p:cNvPr>
          <p:cNvSpPr/>
          <p:nvPr/>
        </p:nvSpPr>
        <p:spPr>
          <a:xfrm>
            <a:off x="5589145" y="680514"/>
            <a:ext cx="288000" cy="288000"/>
          </a:xfrm>
          <a:prstGeom prst="ellipse">
            <a:avLst/>
          </a:prstGeom>
          <a:solidFill>
            <a:srgbClr val="224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BE98E0F3-6E50-58EE-A3F4-C748E2BD4E27}"/>
              </a:ext>
            </a:extLst>
          </p:cNvPr>
          <p:cNvCxnSpPr>
            <a:cxnSpLocks/>
          </p:cNvCxnSpPr>
          <p:nvPr/>
        </p:nvCxnSpPr>
        <p:spPr>
          <a:xfrm flipH="1">
            <a:off x="5635797" y="848931"/>
            <a:ext cx="0" cy="5832000"/>
          </a:xfrm>
          <a:prstGeom prst="line">
            <a:avLst/>
          </a:prstGeom>
          <a:ln>
            <a:solidFill>
              <a:srgbClr val="224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27D3ADBD-5A92-9EFF-CB38-A2C702948ABC}"/>
              </a:ext>
            </a:extLst>
          </p:cNvPr>
          <p:cNvSpPr/>
          <p:nvPr/>
        </p:nvSpPr>
        <p:spPr>
          <a:xfrm>
            <a:off x="7356296" y="680514"/>
            <a:ext cx="288000" cy="288000"/>
          </a:xfrm>
          <a:prstGeom prst="ellipse">
            <a:avLst/>
          </a:prstGeom>
          <a:solidFill>
            <a:srgbClr val="224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413EA8C5-3317-5907-71B7-817A753EF660}"/>
              </a:ext>
            </a:extLst>
          </p:cNvPr>
          <p:cNvCxnSpPr>
            <a:cxnSpLocks/>
          </p:cNvCxnSpPr>
          <p:nvPr/>
        </p:nvCxnSpPr>
        <p:spPr>
          <a:xfrm flipH="1">
            <a:off x="7402948" y="848931"/>
            <a:ext cx="0" cy="5832000"/>
          </a:xfrm>
          <a:prstGeom prst="line">
            <a:avLst/>
          </a:prstGeom>
          <a:ln>
            <a:solidFill>
              <a:srgbClr val="224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>
            <a:extLst>
              <a:ext uri="{FF2B5EF4-FFF2-40B4-BE49-F238E27FC236}">
                <a16:creationId xmlns:a16="http://schemas.microsoft.com/office/drawing/2014/main" id="{7C64490A-0D1E-CC0C-9173-7E1D5AC3B6CF}"/>
              </a:ext>
            </a:extLst>
          </p:cNvPr>
          <p:cNvSpPr/>
          <p:nvPr/>
        </p:nvSpPr>
        <p:spPr>
          <a:xfrm>
            <a:off x="9123447" y="680514"/>
            <a:ext cx="288000" cy="288000"/>
          </a:xfrm>
          <a:prstGeom prst="ellipse">
            <a:avLst/>
          </a:prstGeom>
          <a:solidFill>
            <a:srgbClr val="224C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6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A527B99E-C41B-8DE0-967C-C19F2273B252}"/>
              </a:ext>
            </a:extLst>
          </p:cNvPr>
          <p:cNvCxnSpPr>
            <a:cxnSpLocks/>
          </p:cNvCxnSpPr>
          <p:nvPr/>
        </p:nvCxnSpPr>
        <p:spPr>
          <a:xfrm flipH="1">
            <a:off x="9170099" y="848931"/>
            <a:ext cx="0" cy="5832000"/>
          </a:xfrm>
          <a:prstGeom prst="line">
            <a:avLst/>
          </a:prstGeom>
          <a:ln>
            <a:solidFill>
              <a:srgbClr val="224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AE2B4CA-8670-2F77-86C5-6217DFE67B63}"/>
              </a:ext>
            </a:extLst>
          </p:cNvPr>
          <p:cNvSpPr/>
          <p:nvPr/>
        </p:nvSpPr>
        <p:spPr>
          <a:xfrm>
            <a:off x="2100627" y="2117895"/>
            <a:ext cx="1733039" cy="4940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CAP EVASAN : 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RTE : </a:t>
            </a:r>
            <a:r>
              <a:rPr lang="fr-FR" sz="1000" dirty="0">
                <a:solidFill>
                  <a:srgbClr val="224C66"/>
                </a:solidFill>
              </a:rPr>
              <a:t>pré remplissage de la partie médicale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85A2E19-3533-DFCC-AEA8-E3B1F6B00E32}"/>
              </a:ext>
            </a:extLst>
          </p:cNvPr>
          <p:cNvSpPr/>
          <p:nvPr/>
        </p:nvSpPr>
        <p:spPr>
          <a:xfrm>
            <a:off x="2100627" y="2686747"/>
            <a:ext cx="1733039" cy="9575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Médecin référent RTE : </a:t>
            </a:r>
          </a:p>
          <a:p>
            <a:r>
              <a:rPr lang="fr-FR" sz="1000" dirty="0">
                <a:solidFill>
                  <a:srgbClr val="224C66"/>
                </a:solidFill>
              </a:rPr>
              <a:t>Complétude et signature du dossier et </a:t>
            </a:r>
            <a:r>
              <a:rPr lang="fr-FR" sz="1000" b="1" dirty="0">
                <a:solidFill>
                  <a:srgbClr val="224C66"/>
                </a:solidFill>
              </a:rPr>
              <a:t>envoi par mail des 3 feuillets </a:t>
            </a:r>
            <a:r>
              <a:rPr lang="fr-FR" sz="1000" b="1" dirty="0">
                <a:solidFill>
                  <a:srgbClr val="C00000"/>
                </a:solidFill>
              </a:rPr>
              <a:t>sous 5 jours après la CS à CAP EVASAN. </a:t>
            </a:r>
          </a:p>
        </p:txBody>
      </p: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A482835-4AB7-4B6B-C1F2-DAA8CA7AEA92}"/>
              </a:ext>
            </a:extLst>
          </p:cNvPr>
          <p:cNvGrpSpPr/>
          <p:nvPr/>
        </p:nvGrpSpPr>
        <p:grpSpPr>
          <a:xfrm>
            <a:off x="326569" y="4184124"/>
            <a:ext cx="1805436" cy="1286728"/>
            <a:chOff x="335278" y="805596"/>
            <a:chExt cx="1610940" cy="630078"/>
          </a:xfrm>
        </p:grpSpPr>
        <p:sp>
          <p:nvSpPr>
            <p:cNvPr id="27" name="Triangle rectangle 26">
              <a:extLst>
                <a:ext uri="{FF2B5EF4-FFF2-40B4-BE49-F238E27FC236}">
                  <a16:creationId xmlns:a16="http://schemas.microsoft.com/office/drawing/2014/main" id="{CD9DC1D6-703A-1232-BB7F-85D7B2A3379F}"/>
                </a:ext>
              </a:extLst>
            </p:cNvPr>
            <p:cNvSpPr/>
            <p:nvPr/>
          </p:nvSpPr>
          <p:spPr>
            <a:xfrm rot="10800000">
              <a:off x="335278" y="805596"/>
              <a:ext cx="1556805" cy="630078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b="1">
                <a:solidFill>
                  <a:srgbClr val="224C66"/>
                </a:solidFill>
              </a:endParaRPr>
            </a:p>
          </p:txBody>
        </p:sp>
        <p:sp>
          <p:nvSpPr>
            <p:cNvPr id="28" name="Triangle rectangle 27">
              <a:extLst>
                <a:ext uri="{FF2B5EF4-FFF2-40B4-BE49-F238E27FC236}">
                  <a16:creationId xmlns:a16="http://schemas.microsoft.com/office/drawing/2014/main" id="{F8B4A0D9-B708-F1EB-7497-D11A44A59933}"/>
                </a:ext>
              </a:extLst>
            </p:cNvPr>
            <p:cNvSpPr/>
            <p:nvPr/>
          </p:nvSpPr>
          <p:spPr>
            <a:xfrm>
              <a:off x="337302" y="805596"/>
              <a:ext cx="1554781" cy="630078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b="1">
                <a:solidFill>
                  <a:srgbClr val="224C66"/>
                </a:solidFill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85FC7AE-711F-5BB8-92DF-E36D463AA7BE}"/>
                </a:ext>
              </a:extLst>
            </p:cNvPr>
            <p:cNvSpPr/>
            <p:nvPr/>
          </p:nvSpPr>
          <p:spPr>
            <a:xfrm>
              <a:off x="337301" y="805596"/>
              <a:ext cx="1608917" cy="616346"/>
            </a:xfrm>
            <a:prstGeom prst="rect">
              <a:avLst/>
            </a:prstGeom>
            <a:noFill/>
            <a:ln>
              <a:solidFill>
                <a:srgbClr val="224C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000" b="1" dirty="0">
                  <a:solidFill>
                    <a:srgbClr val="224C66"/>
                  </a:solidFill>
                </a:rPr>
                <a:t>Médecin référent : </a:t>
              </a:r>
              <a:r>
                <a:rPr lang="fr-FR" sz="1000" dirty="0">
                  <a:solidFill>
                    <a:srgbClr val="224C66"/>
                  </a:solidFill>
                </a:rPr>
                <a:t>Demande de RDV à la structure d’accueil </a:t>
              </a:r>
              <a:r>
                <a:rPr lang="fr-FR" sz="1000" b="1" dirty="0">
                  <a:solidFill>
                    <a:srgbClr val="224C66"/>
                  </a:solidFill>
                </a:rPr>
                <a:t>selon les délais ci-dessus  avec </a:t>
              </a:r>
              <a:r>
                <a:rPr lang="fr-FR" sz="1000" b="1" dirty="0">
                  <a:solidFill>
                    <a:srgbClr val="224C66"/>
                  </a:solidFill>
                  <a:hlinkClick r:id="rId2"/>
                </a:rPr>
                <a:t>evasan@cht.pf</a:t>
              </a:r>
              <a:r>
                <a:rPr lang="fr-FR" sz="1000" b="1" dirty="0">
                  <a:solidFill>
                    <a:srgbClr val="224C66"/>
                  </a:solidFill>
                </a:rPr>
                <a:t> en copie </a:t>
              </a:r>
              <a:r>
                <a:rPr lang="fr-FR" sz="1000" dirty="0">
                  <a:solidFill>
                    <a:srgbClr val="224C66"/>
                  </a:solidFill>
                </a:rPr>
                <a:t>+ demande de rédaction du CRC au</a:t>
              </a:r>
              <a:endParaRPr lang="fr-FR" sz="1000" b="1" dirty="0">
                <a:solidFill>
                  <a:srgbClr val="224C66"/>
                </a:solidFill>
              </a:endParaRP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E5DA2740-C7E3-4750-5196-A09554C68AF5}"/>
              </a:ext>
            </a:extLst>
          </p:cNvPr>
          <p:cNvSpPr/>
          <p:nvPr/>
        </p:nvSpPr>
        <p:spPr>
          <a:xfrm>
            <a:off x="3863415" y="1075560"/>
            <a:ext cx="1733039" cy="26234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CAP EVASAN : 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Appel du patient pour remplir les documents. </a:t>
            </a:r>
          </a:p>
          <a:p>
            <a:r>
              <a:rPr lang="fr-FR" sz="1000" dirty="0">
                <a:solidFill>
                  <a:srgbClr val="224C66"/>
                </a:solidFill>
              </a:rPr>
              <a:t>Deux options : </a:t>
            </a:r>
          </a:p>
          <a:p>
            <a:pPr marL="228600" indent="-228600">
              <a:buAutoNum type="arabicPeriod"/>
            </a:pPr>
            <a:r>
              <a:rPr lang="fr-FR" sz="1000" dirty="0">
                <a:solidFill>
                  <a:srgbClr val="224C66"/>
                </a:solidFill>
              </a:rPr>
              <a:t>RDV physique au CHPF </a:t>
            </a:r>
          </a:p>
          <a:p>
            <a:pPr marL="228600" indent="-228600">
              <a:buAutoNum type="arabicPeriod"/>
            </a:pPr>
            <a:r>
              <a:rPr lang="fr-FR" sz="1000" dirty="0">
                <a:solidFill>
                  <a:srgbClr val="224C66"/>
                </a:solidFill>
              </a:rPr>
              <a:t>RDV téléphonique </a:t>
            </a:r>
          </a:p>
          <a:p>
            <a:pPr marL="228600" indent="-228600">
              <a:buAutoNum type="arabicPeriod"/>
            </a:pPr>
            <a:endParaRPr lang="fr-FR" sz="1000" dirty="0">
              <a:solidFill>
                <a:srgbClr val="224C66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224C66"/>
                </a:solidFill>
                <a:sym typeface="Wingdings" panose="05000000000000000000" pitchFamily="2" charset="2"/>
              </a:rPr>
              <a:t>Gestion des problèmes logistiques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224C66"/>
                </a:solidFill>
                <a:sym typeface="Wingdings" panose="05000000000000000000" pitchFamily="2" charset="2"/>
              </a:rPr>
              <a:t>Reprise de la CS d’annonce, explications sur les traitements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224C66"/>
                </a:solidFill>
                <a:sym typeface="Wingdings" panose="05000000000000000000" pitchFamily="2" charset="2"/>
              </a:rPr>
              <a:t>Explications sur le déroulé de l’evasan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000" dirty="0">
                <a:solidFill>
                  <a:srgbClr val="224C66"/>
                </a:solidFill>
                <a:sym typeface="Wingdings" panose="05000000000000000000" pitchFamily="2" charset="2"/>
              </a:rPr>
              <a:t>Réassurance</a:t>
            </a:r>
          </a:p>
          <a:p>
            <a:pPr marL="171450" indent="-171450">
              <a:buFont typeface="Wingdings" panose="05000000000000000000" pitchFamily="2" charset="2"/>
              <a:buChar char="è"/>
            </a:pPr>
            <a:endParaRPr lang="fr-FR" sz="1000" dirty="0">
              <a:solidFill>
                <a:srgbClr val="224C66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F3C6B91-857B-FA6A-2CB7-89BCCA2BC60F}"/>
              </a:ext>
            </a:extLst>
          </p:cNvPr>
          <p:cNvSpPr/>
          <p:nvPr/>
        </p:nvSpPr>
        <p:spPr>
          <a:xfrm>
            <a:off x="3863415" y="3867381"/>
            <a:ext cx="1733039" cy="7879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CAP EVASAN : 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Envoi du dossier d’evasan + CRC + Convocation à Europ Assistance et la CPS</a:t>
            </a:r>
            <a:endParaRPr lang="fr-FR" sz="1000" dirty="0">
              <a:solidFill>
                <a:srgbClr val="224C66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CF53509-E14D-567E-C94B-B67E7E01867B}"/>
              </a:ext>
            </a:extLst>
          </p:cNvPr>
          <p:cNvSpPr/>
          <p:nvPr/>
        </p:nvSpPr>
        <p:spPr>
          <a:xfrm>
            <a:off x="5631161" y="1075560"/>
            <a:ext cx="1733039" cy="153639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CPS : 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Retour du dossier validé par le </a:t>
            </a:r>
            <a:r>
              <a:rPr lang="fr-FR" sz="1000" b="1">
                <a:solidFill>
                  <a:srgbClr val="224C66"/>
                </a:solidFill>
              </a:rPr>
              <a:t>médecin conseil à </a:t>
            </a:r>
            <a:r>
              <a:rPr lang="fr-FR" sz="1000" b="1" dirty="0">
                <a:solidFill>
                  <a:srgbClr val="224C66"/>
                </a:solidFill>
              </a:rPr>
              <a:t>CAP Evasan</a:t>
            </a:r>
          </a:p>
          <a:p>
            <a:endParaRPr lang="fr-FR" sz="1000" b="1" dirty="0">
              <a:solidFill>
                <a:srgbClr val="224C66"/>
              </a:solidFill>
            </a:endParaRPr>
          </a:p>
          <a:p>
            <a:r>
              <a:rPr lang="fr-FR" sz="1000" b="1" dirty="0">
                <a:solidFill>
                  <a:srgbClr val="C00000"/>
                </a:solidFill>
              </a:rPr>
              <a:t>ATTENTION / Si pas de passeport, envoi du dossier en notifiant « passeport en cours de constitution »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7F8E9FC-507D-EAA4-9803-AB2C26F83896}"/>
              </a:ext>
            </a:extLst>
          </p:cNvPr>
          <p:cNvSpPr/>
          <p:nvPr/>
        </p:nvSpPr>
        <p:spPr>
          <a:xfrm>
            <a:off x="5631161" y="4015707"/>
            <a:ext cx="1733039" cy="18801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Europ Assistance :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Appel du patient pour toute l’organisation logistique </a:t>
            </a:r>
          </a:p>
          <a:p>
            <a:endParaRPr lang="fr-FR" sz="1000" b="1" dirty="0">
              <a:solidFill>
                <a:srgbClr val="224C66"/>
              </a:solidFill>
            </a:endParaRPr>
          </a:p>
          <a:p>
            <a:r>
              <a:rPr lang="fr-FR" sz="1000" b="1" dirty="0">
                <a:solidFill>
                  <a:srgbClr val="C00000"/>
                </a:solidFill>
              </a:rPr>
              <a:t>ATTENTION : Si pas de passeport envoyer le dossier le plus tôt possible (même si incomplet) pour diminuer les délais de constitution de passeport et de visa</a:t>
            </a:r>
            <a:endParaRPr lang="fr-FR" sz="1000" dirty="0">
              <a:solidFill>
                <a:srgbClr val="C0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8776081-34B3-4C90-3E5A-648E2C4353D8}"/>
              </a:ext>
            </a:extLst>
          </p:cNvPr>
          <p:cNvSpPr/>
          <p:nvPr/>
        </p:nvSpPr>
        <p:spPr>
          <a:xfrm>
            <a:off x="7401319" y="1075560"/>
            <a:ext cx="1733039" cy="630078"/>
          </a:xfrm>
          <a:prstGeom prst="rect">
            <a:avLst/>
          </a:prstGeom>
          <a:solidFill>
            <a:srgbClr val="00B0F0"/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Patient : 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Soins en NZ ou FR</a:t>
            </a:r>
            <a:endParaRPr lang="fr-FR" sz="1000" dirty="0">
              <a:solidFill>
                <a:srgbClr val="224C66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51109EB-6266-B4C7-5CE8-D0855B230E5C}"/>
              </a:ext>
            </a:extLst>
          </p:cNvPr>
          <p:cNvSpPr/>
          <p:nvPr/>
        </p:nvSpPr>
        <p:spPr>
          <a:xfrm>
            <a:off x="9170099" y="1075560"/>
            <a:ext cx="1733039" cy="630078"/>
          </a:xfrm>
          <a:prstGeom prst="rect">
            <a:avLst/>
          </a:prstGeom>
          <a:solidFill>
            <a:srgbClr val="00B0F0"/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Patient : </a:t>
            </a:r>
          </a:p>
          <a:p>
            <a:r>
              <a:rPr lang="fr-FR" sz="1000" b="1" dirty="0">
                <a:solidFill>
                  <a:srgbClr val="224C66"/>
                </a:solidFill>
              </a:rPr>
              <a:t>Retour du patient</a:t>
            </a:r>
            <a:endParaRPr lang="fr-FR" sz="1000" dirty="0">
              <a:solidFill>
                <a:srgbClr val="224C66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D80362A-3B0B-D5DA-2500-1589CC7A4BDB}"/>
              </a:ext>
            </a:extLst>
          </p:cNvPr>
          <p:cNvSpPr/>
          <p:nvPr/>
        </p:nvSpPr>
        <p:spPr>
          <a:xfrm>
            <a:off x="9170098" y="1812673"/>
            <a:ext cx="1733039" cy="26234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CAP EVASAN : 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000" b="1" dirty="0">
                <a:solidFill>
                  <a:srgbClr val="224C66"/>
                </a:solidFill>
              </a:rPr>
              <a:t>Entretien post Evasan par l’IDE, </a:t>
            </a:r>
            <a:r>
              <a:rPr lang="fr-FR" sz="1000" dirty="0">
                <a:solidFill>
                  <a:srgbClr val="224C66"/>
                </a:solidFill>
              </a:rPr>
              <a:t>soit téléphonique soit au CHPF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000" b="1" dirty="0">
                <a:solidFill>
                  <a:srgbClr val="224C66"/>
                </a:solidFill>
              </a:rPr>
              <a:t>Information au médecin référent</a:t>
            </a:r>
            <a:r>
              <a:rPr lang="fr-FR" sz="1000" dirty="0">
                <a:solidFill>
                  <a:srgbClr val="224C66"/>
                </a:solidFill>
              </a:rPr>
              <a:t> </a:t>
            </a:r>
            <a:r>
              <a:rPr lang="fr-FR" sz="1000" b="1" dirty="0" err="1">
                <a:solidFill>
                  <a:srgbClr val="224C66"/>
                </a:solidFill>
              </a:rPr>
              <a:t>oncomed</a:t>
            </a:r>
            <a:r>
              <a:rPr lang="fr-FR" sz="1000" dirty="0">
                <a:solidFill>
                  <a:srgbClr val="224C66"/>
                </a:solidFill>
              </a:rPr>
              <a:t> par mail du retour de son patient </a:t>
            </a:r>
          </a:p>
          <a:p>
            <a:pPr marL="228600" indent="-228600">
              <a:buFont typeface="+mj-lt"/>
              <a:buAutoNum type="arabicPeriod"/>
            </a:pPr>
            <a:r>
              <a:rPr lang="fr-FR" sz="1000" b="1" dirty="0">
                <a:solidFill>
                  <a:srgbClr val="224C66"/>
                </a:solidFill>
              </a:rPr>
              <a:t>Demande de rendez-vous de retour auprès du secrétariat RTE  </a:t>
            </a:r>
            <a:r>
              <a:rPr lang="fr-FR" sz="1000" dirty="0">
                <a:solidFill>
                  <a:srgbClr val="224C66"/>
                </a:solidFill>
              </a:rPr>
              <a:t>+ information par mail du retour du patient au médecin référent RTE</a:t>
            </a:r>
          </a:p>
          <a:p>
            <a:endParaRPr lang="fr-FR" sz="1000" dirty="0">
              <a:solidFill>
                <a:srgbClr val="224C66"/>
              </a:solidFill>
            </a:endParaRPr>
          </a:p>
        </p:txBody>
      </p: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E0ECF4D4-2CFA-5930-E32E-6EAF2B0EF5BD}"/>
              </a:ext>
            </a:extLst>
          </p:cNvPr>
          <p:cNvGrpSpPr/>
          <p:nvPr/>
        </p:nvGrpSpPr>
        <p:grpSpPr>
          <a:xfrm>
            <a:off x="10348125" y="5442808"/>
            <a:ext cx="1734529" cy="204305"/>
            <a:chOff x="333939" y="805596"/>
            <a:chExt cx="1558144" cy="630078"/>
          </a:xfrm>
        </p:grpSpPr>
        <p:sp>
          <p:nvSpPr>
            <p:cNvPr id="38" name="Triangle rectangle 37">
              <a:extLst>
                <a:ext uri="{FF2B5EF4-FFF2-40B4-BE49-F238E27FC236}">
                  <a16:creationId xmlns:a16="http://schemas.microsoft.com/office/drawing/2014/main" id="{9CD9E3A5-68B2-CA06-B523-E19D6D2F1D75}"/>
                </a:ext>
              </a:extLst>
            </p:cNvPr>
            <p:cNvSpPr/>
            <p:nvPr/>
          </p:nvSpPr>
          <p:spPr>
            <a:xfrm rot="10800000">
              <a:off x="335278" y="805596"/>
              <a:ext cx="1556805" cy="630078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800" b="1" dirty="0">
                <a:solidFill>
                  <a:srgbClr val="224C66"/>
                </a:solidFill>
              </a:endParaRPr>
            </a:p>
          </p:txBody>
        </p:sp>
        <p:sp>
          <p:nvSpPr>
            <p:cNvPr id="39" name="Triangle rectangle 38">
              <a:extLst>
                <a:ext uri="{FF2B5EF4-FFF2-40B4-BE49-F238E27FC236}">
                  <a16:creationId xmlns:a16="http://schemas.microsoft.com/office/drawing/2014/main" id="{B416DE84-5A0D-AE2C-1D1B-14F8C06FD1D2}"/>
                </a:ext>
              </a:extLst>
            </p:cNvPr>
            <p:cNvSpPr/>
            <p:nvPr/>
          </p:nvSpPr>
          <p:spPr>
            <a:xfrm>
              <a:off x="337302" y="805596"/>
              <a:ext cx="1554781" cy="630078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800" b="1" dirty="0">
                <a:solidFill>
                  <a:srgbClr val="224C66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28D74F4-2CB7-AB0B-938B-9640B0F543D8}"/>
                </a:ext>
              </a:extLst>
            </p:cNvPr>
            <p:cNvSpPr/>
            <p:nvPr/>
          </p:nvSpPr>
          <p:spPr>
            <a:xfrm>
              <a:off x="333939" y="805596"/>
              <a:ext cx="1556805" cy="630078"/>
            </a:xfrm>
            <a:prstGeom prst="rect">
              <a:avLst/>
            </a:prstGeom>
            <a:noFill/>
            <a:ln>
              <a:solidFill>
                <a:srgbClr val="224C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800" b="1" dirty="0">
                  <a:solidFill>
                    <a:srgbClr val="224C66"/>
                  </a:solidFill>
                </a:rPr>
                <a:t>Médecin Référent : RTE &amp; </a:t>
              </a:r>
              <a:r>
                <a:rPr lang="fr-FR" sz="800" b="1" dirty="0" err="1">
                  <a:solidFill>
                    <a:srgbClr val="224C66"/>
                  </a:solidFill>
                </a:rPr>
                <a:t>Oncomed</a:t>
              </a:r>
              <a:endParaRPr lang="fr-FR" sz="800" b="1" dirty="0">
                <a:solidFill>
                  <a:srgbClr val="224C66"/>
                </a:solidFill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44DE9239-9A1E-0302-B29B-E1A6925C4917}"/>
              </a:ext>
            </a:extLst>
          </p:cNvPr>
          <p:cNvSpPr/>
          <p:nvPr/>
        </p:nvSpPr>
        <p:spPr>
          <a:xfrm>
            <a:off x="10350100" y="5669352"/>
            <a:ext cx="1733038" cy="2043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dirty="0">
                <a:solidFill>
                  <a:srgbClr val="224C66"/>
                </a:solidFill>
              </a:rPr>
              <a:t>Médecin référent : </a:t>
            </a:r>
            <a:r>
              <a:rPr lang="fr-FR" sz="800" b="1" dirty="0" err="1">
                <a:solidFill>
                  <a:srgbClr val="224C66"/>
                </a:solidFill>
              </a:rPr>
              <a:t>oncomed</a:t>
            </a:r>
            <a:endParaRPr lang="fr-FR" sz="800" b="1" dirty="0">
              <a:solidFill>
                <a:srgbClr val="224C66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9C45064-B0CB-1AE2-6033-E121870B7BE3}"/>
              </a:ext>
            </a:extLst>
          </p:cNvPr>
          <p:cNvSpPr/>
          <p:nvPr/>
        </p:nvSpPr>
        <p:spPr>
          <a:xfrm>
            <a:off x="10350100" y="6099160"/>
            <a:ext cx="1733038" cy="181026"/>
          </a:xfrm>
          <a:prstGeom prst="rect">
            <a:avLst/>
          </a:prstGeom>
          <a:solidFill>
            <a:srgbClr val="00B0F0"/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dirty="0">
                <a:solidFill>
                  <a:srgbClr val="224C66"/>
                </a:solidFill>
              </a:rPr>
              <a:t>Patient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31211CC-E027-8DD3-A6E7-41BC99E5B480}"/>
              </a:ext>
            </a:extLst>
          </p:cNvPr>
          <p:cNvSpPr/>
          <p:nvPr/>
        </p:nvSpPr>
        <p:spPr>
          <a:xfrm>
            <a:off x="10350100" y="6302425"/>
            <a:ext cx="1733038" cy="1810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dirty="0">
                <a:solidFill>
                  <a:srgbClr val="224C66"/>
                </a:solidFill>
              </a:rPr>
              <a:t>CPS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292FF82-10FB-534F-381A-90FDD0ED0D89}"/>
              </a:ext>
            </a:extLst>
          </p:cNvPr>
          <p:cNvSpPr/>
          <p:nvPr/>
        </p:nvSpPr>
        <p:spPr>
          <a:xfrm>
            <a:off x="10350100" y="5216265"/>
            <a:ext cx="1733038" cy="2043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dirty="0">
                <a:solidFill>
                  <a:srgbClr val="224C66"/>
                </a:solidFill>
              </a:rPr>
              <a:t>CAP EVASAN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88C5D2E-D3A6-533C-0449-9E1215832666}"/>
              </a:ext>
            </a:extLst>
          </p:cNvPr>
          <p:cNvSpPr/>
          <p:nvPr/>
        </p:nvSpPr>
        <p:spPr>
          <a:xfrm>
            <a:off x="10350100" y="6505692"/>
            <a:ext cx="1733038" cy="1737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dirty="0">
                <a:solidFill>
                  <a:srgbClr val="224C66"/>
                </a:solidFill>
              </a:rPr>
              <a:t>Europ Assistance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0BB6F0C-E53B-8AD1-B85A-0E8B8426C89C}"/>
              </a:ext>
            </a:extLst>
          </p:cNvPr>
          <p:cNvSpPr/>
          <p:nvPr/>
        </p:nvSpPr>
        <p:spPr>
          <a:xfrm>
            <a:off x="10350100" y="5895895"/>
            <a:ext cx="1733038" cy="1810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800" b="1" dirty="0">
                <a:solidFill>
                  <a:srgbClr val="224C66"/>
                </a:solidFill>
              </a:rPr>
              <a:t>Médecin référent RTE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90FF9D13-9774-084E-E058-8467510FDFC4}"/>
              </a:ext>
            </a:extLst>
          </p:cNvPr>
          <p:cNvSpPr txBox="1"/>
          <p:nvPr/>
        </p:nvSpPr>
        <p:spPr>
          <a:xfrm>
            <a:off x="10351870" y="4992194"/>
            <a:ext cx="1729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Légende :</a:t>
            </a:r>
          </a:p>
        </p:txBody>
      </p:sp>
      <p:sp>
        <p:nvSpPr>
          <p:cNvPr id="48" name="Titre 1">
            <a:extLst>
              <a:ext uri="{FF2B5EF4-FFF2-40B4-BE49-F238E27FC236}">
                <a16:creationId xmlns:a16="http://schemas.microsoft.com/office/drawing/2014/main" id="{E6EDC87D-13BF-72FC-F32E-C01E78324017}"/>
              </a:ext>
            </a:extLst>
          </p:cNvPr>
          <p:cNvSpPr txBox="1">
            <a:spLocks/>
          </p:cNvSpPr>
          <p:nvPr/>
        </p:nvSpPr>
        <p:spPr>
          <a:xfrm>
            <a:off x="108610" y="0"/>
            <a:ext cx="11977805" cy="660465"/>
          </a:xfrm>
          <a:prstGeom prst="rect">
            <a:avLst/>
          </a:prstGeom>
        </p:spPr>
        <p:txBody>
          <a:bodyPr vert="horz" lIns="91440" tIns="45721" rIns="91440" bIns="4572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chemeClr val="tx1"/>
                </a:solidFill>
                <a:latin typeface="Livvic" pitchFamily="2" charset="77"/>
                <a:ea typeface="+mj-ea"/>
                <a:cs typeface="+mj-cs"/>
              </a:defRPr>
            </a:lvl1pPr>
          </a:lstStyle>
          <a:p>
            <a:r>
              <a:rPr lang="fr-FR" sz="2000" u="sng" dirty="0">
                <a:solidFill>
                  <a:srgbClr val="224C66"/>
                </a:solidFill>
                <a:latin typeface="+mn-lt"/>
              </a:rPr>
              <a:t>Procédure médicale, logistique et administrative des Evasans internationales en oncologie et radiothérapie </a:t>
            </a:r>
            <a:endParaRPr lang="fr-PF" sz="2000" u="sng" dirty="0">
              <a:solidFill>
                <a:srgbClr val="224C66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E8D34C4-9345-9FBF-6CBC-114BFC3715F8}"/>
              </a:ext>
            </a:extLst>
          </p:cNvPr>
          <p:cNvSpPr/>
          <p:nvPr/>
        </p:nvSpPr>
        <p:spPr>
          <a:xfrm>
            <a:off x="331066" y="5852654"/>
            <a:ext cx="1733039" cy="7806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224C6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000" b="1" dirty="0">
                <a:solidFill>
                  <a:srgbClr val="224C66"/>
                </a:solidFill>
              </a:rPr>
              <a:t>Médecin référent /secrétariat: </a:t>
            </a:r>
            <a:r>
              <a:rPr lang="fr-FR" sz="1000" dirty="0">
                <a:solidFill>
                  <a:srgbClr val="224C66"/>
                </a:solidFill>
              </a:rPr>
              <a:t>envoi de la partie médicale du dossier remplie à CAP evasan</a:t>
            </a:r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98149B3E-D76C-2CE7-127B-C9195283F3C5}"/>
              </a:ext>
            </a:extLst>
          </p:cNvPr>
          <p:cNvGrpSpPr/>
          <p:nvPr/>
        </p:nvGrpSpPr>
        <p:grpSpPr>
          <a:xfrm>
            <a:off x="2094276" y="1049459"/>
            <a:ext cx="1727245" cy="873925"/>
            <a:chOff x="304829" y="805594"/>
            <a:chExt cx="1597681" cy="672731"/>
          </a:xfrm>
        </p:grpSpPr>
        <p:sp>
          <p:nvSpPr>
            <p:cNvPr id="51" name="Triangle rectangle 50">
              <a:extLst>
                <a:ext uri="{FF2B5EF4-FFF2-40B4-BE49-F238E27FC236}">
                  <a16:creationId xmlns:a16="http://schemas.microsoft.com/office/drawing/2014/main" id="{3414F8BA-99CE-7028-B00D-CE67CC9E6442}"/>
                </a:ext>
              </a:extLst>
            </p:cNvPr>
            <p:cNvSpPr/>
            <p:nvPr/>
          </p:nvSpPr>
          <p:spPr>
            <a:xfrm rot="10800000">
              <a:off x="304829" y="805594"/>
              <a:ext cx="1582776" cy="672727"/>
            </a:xfrm>
            <a:prstGeom prst="rt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b="1">
                <a:solidFill>
                  <a:srgbClr val="224C66"/>
                </a:solidFill>
              </a:endParaRPr>
            </a:p>
          </p:txBody>
        </p:sp>
        <p:sp>
          <p:nvSpPr>
            <p:cNvPr id="52" name="Triangle rectangle 51">
              <a:extLst>
                <a:ext uri="{FF2B5EF4-FFF2-40B4-BE49-F238E27FC236}">
                  <a16:creationId xmlns:a16="http://schemas.microsoft.com/office/drawing/2014/main" id="{C11E477C-F995-1B44-4640-AC58D85C3AE4}"/>
                </a:ext>
              </a:extLst>
            </p:cNvPr>
            <p:cNvSpPr/>
            <p:nvPr/>
          </p:nvSpPr>
          <p:spPr>
            <a:xfrm>
              <a:off x="337302" y="805596"/>
              <a:ext cx="1554781" cy="672728"/>
            </a:xfrm>
            <a:prstGeom prst="rt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fr-FR" sz="1000" b="1" dirty="0">
                <a:solidFill>
                  <a:srgbClr val="224C66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8ABC3860-B4E3-4017-92A7-71CDA7112C71}"/>
                </a:ext>
              </a:extLst>
            </p:cNvPr>
            <p:cNvSpPr/>
            <p:nvPr/>
          </p:nvSpPr>
          <p:spPr>
            <a:xfrm>
              <a:off x="333692" y="814412"/>
              <a:ext cx="1568818" cy="663913"/>
            </a:xfrm>
            <a:prstGeom prst="rect">
              <a:avLst/>
            </a:prstGeom>
            <a:noFill/>
            <a:ln>
              <a:solidFill>
                <a:srgbClr val="224C6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fr-FR" sz="1000" b="1" dirty="0">
                  <a:solidFill>
                    <a:srgbClr val="224C66"/>
                  </a:solidFill>
                </a:rPr>
                <a:t>Secrétariat </a:t>
              </a:r>
              <a:r>
                <a:rPr lang="fr-FR" sz="1000" b="1" dirty="0" err="1">
                  <a:solidFill>
                    <a:srgbClr val="224C66"/>
                  </a:solidFill>
                </a:rPr>
                <a:t>oncomed</a:t>
              </a:r>
              <a:r>
                <a:rPr lang="fr-FR" sz="1000" b="1" dirty="0">
                  <a:solidFill>
                    <a:srgbClr val="224C66"/>
                  </a:solidFill>
                </a:rPr>
                <a:t> et          RTE: </a:t>
              </a:r>
              <a:r>
                <a:rPr lang="fr-FR" sz="1000" b="1" dirty="0">
                  <a:solidFill>
                    <a:srgbClr val="224C66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lang="fr-FR" sz="1000" dirty="0">
                  <a:solidFill>
                    <a:srgbClr val="224C66"/>
                  </a:solidFill>
                  <a:effectLst/>
                  <a:latin typeface="Calibri" panose="020F0502020204030204" pitchFamily="34" charset="0"/>
                </a:rPr>
                <a:t>Rédaction du CRC de CS </a:t>
              </a:r>
              <a:r>
                <a:rPr lang="fr-FR" sz="1000" b="1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</a:rPr>
                <a:t>sous 5 jours après la consultation d’annonce + envoi à CAP EVASAN</a:t>
              </a:r>
              <a:endParaRPr lang="fr-FR" sz="1000" dirty="0">
                <a:solidFill>
                  <a:srgbClr val="C00000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95601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393</Words>
  <Application>Microsoft Office PowerPoint</Application>
  <PresentationFormat>Grand écran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Elodie BENHAMZA</dc:creator>
  <cp:lastModifiedBy>Elodie BENHAMZA</cp:lastModifiedBy>
  <cp:revision>2</cp:revision>
  <dcterms:created xsi:type="dcterms:W3CDTF">2024-06-11T17:03:33Z</dcterms:created>
  <dcterms:modified xsi:type="dcterms:W3CDTF">2024-07-08T19:57:36Z</dcterms:modified>
</cp:coreProperties>
</file>